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12"/>
  </p:notesMasterIdLst>
  <p:handoutMasterIdLst>
    <p:handoutMasterId r:id="rId13"/>
  </p:handoutMasterIdLst>
  <p:sldIdLst>
    <p:sldId id="262" r:id="rId2"/>
    <p:sldId id="286" r:id="rId3"/>
    <p:sldId id="287" r:id="rId4"/>
    <p:sldId id="288" r:id="rId5"/>
    <p:sldId id="289" r:id="rId6"/>
    <p:sldId id="290" r:id="rId7"/>
    <p:sldId id="291" r:id="rId8"/>
    <p:sldId id="292" r:id="rId9"/>
    <p:sldId id="293" r:id="rId10"/>
    <p:sldId id="294" r:id="rId11"/>
  </p:sldIdLst>
  <p:sldSz cx="12192000" cy="6858000"/>
  <p:notesSz cx="6797675" cy="9926638"/>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C"/>
    <a:srgbClr val="FF6600"/>
    <a:srgbClr val="E0E0E0"/>
    <a:srgbClr val="6FF76F"/>
    <a:srgbClr val="FF5050"/>
    <a:srgbClr val="66FF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FECB4D8-DB02-4DC6-A0A2-4F2EBAE1DC90}">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8151" autoAdjust="0"/>
  </p:normalViewPr>
  <p:slideViewPr>
    <p:cSldViewPr snapToGrid="0">
      <p:cViewPr varScale="1">
        <p:scale>
          <a:sx n="112" d="100"/>
          <a:sy n="112" d="100"/>
        </p:scale>
        <p:origin x="5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CF8600C-1C24-4385-BA00-246CB01A78C2}" type="datetimeFigureOut">
              <a:rPr lang="es-MX" smtClean="0"/>
              <a:t>15/07/2025</a:t>
            </a:fld>
            <a:endParaRPr lang="es-MX"/>
          </a:p>
        </p:txBody>
      </p:sp>
      <p:sp>
        <p:nvSpPr>
          <p:cNvPr id="4" name="Marcador de pie de pá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A96233D-823C-473A-A088-21D919128E07}" type="slidenum">
              <a:rPr lang="es-MX" smtClean="0"/>
              <a:t>‹Nº›</a:t>
            </a:fld>
            <a:endParaRPr lang="es-MX"/>
          </a:p>
        </p:txBody>
      </p:sp>
    </p:spTree>
    <p:extLst>
      <p:ext uri="{BB962C8B-B14F-4D97-AF65-F5344CB8AC3E}">
        <p14:creationId xmlns:p14="http://schemas.microsoft.com/office/powerpoint/2010/main" val="3620521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0D3F312-D79A-4E89-9DAB-D39D850DFF9B}" type="datetimeFigureOut">
              <a:rPr lang="es-MX" smtClean="0"/>
              <a:t>15/07/2025</a:t>
            </a:fld>
            <a:endParaRPr lang="es-MX"/>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FFD3643-9DBE-42CD-9BE1-1DF33BB71A97}" type="slidenum">
              <a:rPr lang="es-MX" smtClean="0"/>
              <a:t>‹Nº›</a:t>
            </a:fld>
            <a:endParaRPr lang="es-MX"/>
          </a:p>
        </p:txBody>
      </p:sp>
    </p:spTree>
    <p:extLst>
      <p:ext uri="{BB962C8B-B14F-4D97-AF65-F5344CB8AC3E}">
        <p14:creationId xmlns:p14="http://schemas.microsoft.com/office/powerpoint/2010/main" val="807921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pic>
        <p:nvPicPr>
          <p:cNvPr id="7" name="Imagen 6" descr="Interfaz de usuario gráfica&#10;&#10;El contenido generado por IA puede ser incorrecto.">
            <a:extLst>
              <a:ext uri="{FF2B5EF4-FFF2-40B4-BE49-F238E27FC236}">
                <a16:creationId xmlns:a16="http://schemas.microsoft.com/office/drawing/2014/main" id="{0DD80F69-3D8B-F07E-7255-2FE67E8996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05143" y="-70745"/>
            <a:ext cx="2533733" cy="1345537"/>
          </a:xfrm>
          <a:prstGeom prst="rect">
            <a:avLst/>
          </a:prstGeom>
        </p:spPr>
      </p:pic>
    </p:spTree>
    <p:extLst>
      <p:ext uri="{BB962C8B-B14F-4D97-AF65-F5344CB8AC3E}">
        <p14:creationId xmlns:p14="http://schemas.microsoft.com/office/powerpoint/2010/main" val="2325128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1838730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3893154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ítulo y objetos">
    <p:spTree>
      <p:nvGrpSpPr>
        <p:cNvPr id="1" name=""/>
        <p:cNvGrpSpPr/>
        <p:nvPr/>
      </p:nvGrpSpPr>
      <p:grpSpPr>
        <a:xfrm>
          <a:off x="0" y="0"/>
          <a:ext cx="0" cy="0"/>
          <a:chOff x="0" y="0"/>
          <a:chExt cx="0" cy="0"/>
        </a:xfrm>
      </p:grpSpPr>
      <p:sp>
        <p:nvSpPr>
          <p:cNvPr id="2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09457710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4113657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3A30F03-69BE-4697-AC71-C51021E3C0BB}" type="datetimeFigureOut">
              <a:rPr lang="es-MX" smtClean="0"/>
              <a:t>15/07/2025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320902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3A30F03-69BE-4697-AC71-C51021E3C0BB}" type="datetimeFigureOut">
              <a:rPr lang="es-MX" smtClean="0"/>
              <a:t>15/07/2025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46819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3A30F03-69BE-4697-AC71-C51021E3C0BB}" type="datetimeFigureOut">
              <a:rPr lang="es-MX" smtClean="0"/>
              <a:t>15/07/2025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078551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3A30F03-69BE-4697-AC71-C51021E3C0BB}" type="datetimeFigureOut">
              <a:rPr lang="es-MX" smtClean="0"/>
              <a:t>15/07/2025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4086607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3A30F03-69BE-4697-AC71-C51021E3C0BB}" type="datetimeFigureOut">
              <a:rPr lang="es-MX" smtClean="0"/>
              <a:t>15/07/2025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2507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3A30F03-69BE-4697-AC71-C51021E3C0BB}" type="datetimeFigureOut">
              <a:rPr lang="es-MX" smtClean="0"/>
              <a:t>15/07/2025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905761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3A30F03-69BE-4697-AC71-C51021E3C0BB}" type="datetimeFigureOut">
              <a:rPr lang="es-MX" smtClean="0"/>
              <a:t>15/07/2025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423F121D-74C7-44C0-8BBE-CFADC410CDDA}" type="slidenum">
              <a:rPr lang="es-MX" smtClean="0"/>
              <a:t>‹Nº›</a:t>
            </a:fld>
            <a:endParaRPr lang="es-MX"/>
          </a:p>
        </p:txBody>
      </p:sp>
    </p:spTree>
    <p:extLst>
      <p:ext uri="{BB962C8B-B14F-4D97-AF65-F5344CB8AC3E}">
        <p14:creationId xmlns:p14="http://schemas.microsoft.com/office/powerpoint/2010/main" val="245987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A30F03-69BE-4697-AC71-C51021E3C0BB}" type="datetimeFigureOut">
              <a:rPr lang="es-MX" smtClean="0"/>
              <a:t>15/07/2025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F121D-74C7-44C0-8BBE-CFADC410CDDA}" type="slidenum">
              <a:rPr lang="es-MX" smtClean="0"/>
              <a:t>‹Nº›</a:t>
            </a:fld>
            <a:endParaRPr lang="es-MX"/>
          </a:p>
        </p:txBody>
      </p:sp>
      <p:pic>
        <p:nvPicPr>
          <p:cNvPr id="7" name="Imagen 6" descr="Interfaz de usuario gráfica&#10;&#10;El contenido generado por IA puede ser incorrecto.">
            <a:extLst>
              <a:ext uri="{FF2B5EF4-FFF2-40B4-BE49-F238E27FC236}">
                <a16:creationId xmlns:a16="http://schemas.microsoft.com/office/drawing/2014/main" id="{986B9269-B92B-822F-5586-14F1AD8A8DF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905143" y="-70745"/>
            <a:ext cx="2533733" cy="1345537"/>
          </a:xfrm>
          <a:prstGeom prst="rect">
            <a:avLst/>
          </a:prstGeom>
        </p:spPr>
      </p:pic>
    </p:spTree>
    <p:extLst>
      <p:ext uri="{BB962C8B-B14F-4D97-AF65-F5344CB8AC3E}">
        <p14:creationId xmlns:p14="http://schemas.microsoft.com/office/powerpoint/2010/main" val="193124822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n 7" descr="Imagen que contiene Interfaz de usuario gráfica&#10;&#10;Descripción generada automáticamente">
            <a:extLst>
              <a:ext uri="{FF2B5EF4-FFF2-40B4-BE49-F238E27FC236}">
                <a16:creationId xmlns:a16="http://schemas.microsoft.com/office/drawing/2014/main" id="{780EC781-8DDD-0DBE-4342-D2BC3EE7B8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202279" cy="1049616"/>
          </a:xfrm>
          <a:prstGeom prst="rect">
            <a:avLst/>
          </a:prstGeom>
        </p:spPr>
      </p:pic>
      <p:sp>
        <p:nvSpPr>
          <p:cNvPr id="9" name="CuadroTexto 8">
            <a:extLst>
              <a:ext uri="{FF2B5EF4-FFF2-40B4-BE49-F238E27FC236}">
                <a16:creationId xmlns:a16="http://schemas.microsoft.com/office/drawing/2014/main" id="{9C5865BF-28D9-7D9E-CB6D-0129CD3DECC2}"/>
              </a:ext>
            </a:extLst>
          </p:cNvPr>
          <p:cNvSpPr txBox="1"/>
          <p:nvPr/>
        </p:nvSpPr>
        <p:spPr>
          <a:xfrm>
            <a:off x="765542" y="2594980"/>
            <a:ext cx="9238716" cy="2585323"/>
          </a:xfrm>
          <a:prstGeom prst="rect">
            <a:avLst/>
          </a:prstGeom>
          <a:noFill/>
        </p:spPr>
        <p:txBody>
          <a:bodyPr wrap="square" rtlCol="0">
            <a:spAutoFit/>
          </a:bodyPr>
          <a:lstStyle/>
          <a:p>
            <a:pPr algn="ctr"/>
            <a:r>
              <a:rPr lang="es-MX" sz="5400" b="1" dirty="0">
                <a:latin typeface="Montserrat" pitchFamily="2" charset="77"/>
              </a:rPr>
              <a:t>E-010 Programa de Servicios de Educación Superior y Posgrado  </a:t>
            </a:r>
          </a:p>
        </p:txBody>
      </p:sp>
      <p:sp>
        <p:nvSpPr>
          <p:cNvPr id="11" name="CuadroTexto 2">
            <a:extLst>
              <a:ext uri="{FF2B5EF4-FFF2-40B4-BE49-F238E27FC236}">
                <a16:creationId xmlns:a16="http://schemas.microsoft.com/office/drawing/2014/main" id="{3A52B508-1A93-72C0-9837-676FA1696514}"/>
              </a:ext>
            </a:extLst>
          </p:cNvPr>
          <p:cNvSpPr txBox="1"/>
          <p:nvPr/>
        </p:nvSpPr>
        <p:spPr>
          <a:xfrm>
            <a:off x="8618590" y="5755640"/>
            <a:ext cx="2872477" cy="459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2400">
                <a:solidFill>
                  <a:srgbClr val="565656"/>
                </a:solidFill>
                <a:latin typeface="Geomanist Medium"/>
                <a:ea typeface="Geomanist Medium"/>
                <a:cs typeface="Geomanist Medium"/>
                <a:sym typeface="Geomanist Medium"/>
              </a:defRPr>
            </a:lvl1pPr>
          </a:lstStyle>
          <a:p>
            <a:r>
              <a:rPr lang="es-MX" dirty="0">
                <a:solidFill>
                  <a:schemeClr val="tx1"/>
                </a:solidFill>
                <a:latin typeface="Noto Sans" panose="020B0502040504020204" pitchFamily="34" charset="0"/>
                <a:ea typeface="Noto Sans" panose="020B0502040504020204" pitchFamily="34" charset="0"/>
                <a:cs typeface="Noto Sans" panose="020B0502040504020204" pitchFamily="34" charset="0"/>
              </a:rPr>
              <a:t>Agosto</a:t>
            </a:r>
            <a:r>
              <a:rPr dirty="0">
                <a:solidFill>
                  <a:schemeClr val="tx1"/>
                </a:solidFill>
                <a:latin typeface="Noto Sans" panose="020B0502040504020204" pitchFamily="34" charset="0"/>
                <a:ea typeface="Noto Sans" panose="020B0502040504020204" pitchFamily="34" charset="0"/>
                <a:cs typeface="Noto Sans" panose="020B0502040504020204" pitchFamily="34" charset="0"/>
              </a:rPr>
              <a:t> de 202</a:t>
            </a:r>
            <a:r>
              <a:rPr lang="es-MX" dirty="0">
                <a:solidFill>
                  <a:schemeClr val="tx1"/>
                </a:solidFill>
                <a:latin typeface="Noto Sans" panose="020B0502040504020204" pitchFamily="34" charset="0"/>
                <a:ea typeface="Noto Sans" panose="020B0502040504020204" pitchFamily="34" charset="0"/>
                <a:cs typeface="Noto Sans" panose="020B0502040504020204" pitchFamily="34" charset="0"/>
              </a:rPr>
              <a:t>5</a:t>
            </a:r>
            <a:endParaRPr dirty="0">
              <a:solidFill>
                <a:schemeClr val="tx1"/>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37306645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CF1086E-1E96-1AB5-E123-5E4410F7324C}"/>
              </a:ext>
            </a:extLst>
          </p:cNvPr>
          <p:cNvSpPr>
            <a:spLocks noGrp="1"/>
          </p:cNvSpPr>
          <p:nvPr>
            <p:ph idx="1"/>
          </p:nvPr>
        </p:nvSpPr>
        <p:spPr/>
        <p:txBody>
          <a:bodyPr/>
          <a:lstStyle/>
          <a:p>
            <a:endParaRPr lang="es-MX" sz="4400" b="1" dirty="0">
              <a:latin typeface="Montserrat" pitchFamily="2" charset="77"/>
            </a:endParaRPr>
          </a:p>
          <a:p>
            <a:endParaRPr lang="es-MX" sz="4400" b="1" dirty="0">
              <a:latin typeface="Montserrat" pitchFamily="2" charset="77"/>
            </a:endParaRPr>
          </a:p>
          <a:p>
            <a:endParaRPr lang="es-MX" sz="4400" b="1" dirty="0">
              <a:latin typeface="Montserrat" pitchFamily="2" charset="77"/>
            </a:endParaRPr>
          </a:p>
          <a:p>
            <a:pPr algn="ctr"/>
            <a:r>
              <a:rPr lang="es-MX" sz="4400" b="1" dirty="0">
                <a:latin typeface="Montserrat" pitchFamily="2" charset="77"/>
              </a:rPr>
              <a:t>POR SU ATENCIÓN GRACIAS</a:t>
            </a:r>
          </a:p>
          <a:p>
            <a:endParaRPr lang="es-MX" dirty="0"/>
          </a:p>
        </p:txBody>
      </p:sp>
    </p:spTree>
    <p:extLst>
      <p:ext uri="{BB962C8B-B14F-4D97-AF65-F5344CB8AC3E}">
        <p14:creationId xmlns:p14="http://schemas.microsoft.com/office/powerpoint/2010/main" val="1006279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4865304-B09E-1F41-53FA-3F1BB27DC08E}"/>
              </a:ext>
            </a:extLst>
          </p:cNvPr>
          <p:cNvSpPr>
            <a:spLocks noGrp="1"/>
          </p:cNvSpPr>
          <p:nvPr>
            <p:ph idx="1"/>
          </p:nvPr>
        </p:nvSpPr>
        <p:spPr>
          <a:xfrm>
            <a:off x="723902" y="2574433"/>
            <a:ext cx="10515600" cy="3804452"/>
          </a:xfrm>
        </p:spPr>
        <p:txBody>
          <a:bodyPr/>
          <a:lstStyle/>
          <a:p>
            <a:pPr marL="0" indent="0">
              <a:buNone/>
            </a:pPr>
            <a:endParaRPr lang="es-MX" dirty="0">
              <a:solidFill>
                <a:srgbClr val="990033"/>
              </a:solidFill>
              <a:latin typeface="Montserrat" panose="00000500000000000000" pitchFamily="50" charset="0"/>
            </a:endParaRPr>
          </a:p>
          <a:p>
            <a:pPr marL="0" indent="0">
              <a:buNone/>
            </a:pPr>
            <a:endParaRPr lang="es-MX" dirty="0">
              <a:solidFill>
                <a:srgbClr val="990033"/>
              </a:solidFill>
              <a:latin typeface="Montserrat" panose="00000500000000000000" pitchFamily="50" charset="0"/>
            </a:endParaRPr>
          </a:p>
          <a:p>
            <a:pPr marL="0" indent="0" algn="just">
              <a:buNone/>
            </a:pPr>
            <a:r>
              <a:rPr lang="es-MX" dirty="0">
                <a:latin typeface="Montserrat" panose="00000500000000000000" pitchFamily="50" charset="0"/>
              </a:rPr>
              <a:t>El </a:t>
            </a:r>
            <a:r>
              <a:rPr lang="es-MX" b="1" dirty="0">
                <a:latin typeface="Montserrat" panose="00000500000000000000" pitchFamily="50" charset="0"/>
              </a:rPr>
              <a:t>Programa presupuestario E-010</a:t>
            </a:r>
            <a:r>
              <a:rPr lang="es-MX" dirty="0">
                <a:latin typeface="Montserrat" panose="00000500000000000000" pitchFamily="50" charset="0"/>
              </a:rPr>
              <a:t>,</a:t>
            </a:r>
            <a:r>
              <a:rPr lang="es-MX" b="1" dirty="0">
                <a:latin typeface="Montserrat" panose="00000500000000000000" pitchFamily="50" charset="0"/>
              </a:rPr>
              <a:t>  </a:t>
            </a:r>
            <a:r>
              <a:rPr lang="es-MX" dirty="0">
                <a:latin typeface="Montserrat" panose="00000500000000000000" pitchFamily="50" charset="0"/>
              </a:rPr>
              <a:t>se enfoca en el </a:t>
            </a:r>
            <a:r>
              <a:rPr lang="es-MX" b="1" dirty="0">
                <a:latin typeface="Montserrat" panose="00000500000000000000" pitchFamily="50" charset="0"/>
              </a:rPr>
              <a:t>financiamiento de los </a:t>
            </a:r>
            <a:r>
              <a:rPr lang="es-MX" dirty="0">
                <a:latin typeface="Montserrat" panose="00000500000000000000" pitchFamily="50" charset="0"/>
              </a:rPr>
              <a:t>programas de posgrado que se ofertan en el Tecnológico Nacional de México “TecNM”, y que es requisito indispensable estar registrados en el </a:t>
            </a:r>
            <a:r>
              <a:rPr lang="es-MX" b="1" dirty="0">
                <a:latin typeface="Montserrat" panose="00000500000000000000" pitchFamily="50" charset="0"/>
              </a:rPr>
              <a:t>Sistema Nacional de Posgrado “SNP” </a:t>
            </a:r>
            <a:r>
              <a:rPr lang="es-MX" dirty="0">
                <a:latin typeface="Montserrat" panose="00000500000000000000" pitchFamily="50" charset="0"/>
              </a:rPr>
              <a:t>de la </a:t>
            </a:r>
            <a:r>
              <a:rPr lang="es-MX" b="1" dirty="0">
                <a:latin typeface="Montserrat" panose="00000500000000000000" pitchFamily="50" charset="0"/>
              </a:rPr>
              <a:t>SECIHTI</a:t>
            </a:r>
            <a:r>
              <a:rPr lang="es-MX" dirty="0">
                <a:latin typeface="Montserrat" panose="00000500000000000000" pitchFamily="50" charset="0"/>
              </a:rPr>
              <a:t> (Secretaria de Ciencia, Humanidades, Tecnología e Innovación.</a:t>
            </a:r>
          </a:p>
          <a:p>
            <a:pPr marL="0" indent="0">
              <a:buNone/>
            </a:pPr>
            <a:endParaRPr lang="es-MX" dirty="0"/>
          </a:p>
        </p:txBody>
      </p:sp>
      <p:sp>
        <p:nvSpPr>
          <p:cNvPr id="4" name="CuadroTexto 3">
            <a:extLst>
              <a:ext uri="{FF2B5EF4-FFF2-40B4-BE49-F238E27FC236}">
                <a16:creationId xmlns:a16="http://schemas.microsoft.com/office/drawing/2014/main" id="{932BFB71-7020-C609-2D42-3A0BD0093DF3}"/>
              </a:ext>
            </a:extLst>
          </p:cNvPr>
          <p:cNvSpPr txBox="1"/>
          <p:nvPr/>
        </p:nvSpPr>
        <p:spPr>
          <a:xfrm>
            <a:off x="424272" y="1615670"/>
            <a:ext cx="11223646" cy="954107"/>
          </a:xfrm>
          <a:prstGeom prst="rect">
            <a:avLst/>
          </a:prstGeom>
          <a:noFill/>
        </p:spPr>
        <p:txBody>
          <a:bodyPr wrap="square" rtlCol="0">
            <a:spAutoFit/>
          </a:bodyPr>
          <a:lstStyle/>
          <a:p>
            <a:pPr algn="ctr"/>
            <a:r>
              <a:rPr lang="es-MX" sz="2800" b="1" dirty="0">
                <a:latin typeface="Montserrat" panose="00000500000000000000" pitchFamily="50" charset="0"/>
              </a:rPr>
              <a:t>¿Qué es el  “E-010 Programa de Servicios de Educación Superior y Posgrado”? </a:t>
            </a:r>
          </a:p>
        </p:txBody>
      </p:sp>
    </p:spTree>
    <p:extLst>
      <p:ext uri="{BB962C8B-B14F-4D97-AF65-F5344CB8AC3E}">
        <p14:creationId xmlns:p14="http://schemas.microsoft.com/office/powerpoint/2010/main" val="2473014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96D5D6-7345-5A1F-3EC0-10F98D8CA550}"/>
              </a:ext>
            </a:extLst>
          </p:cNvPr>
          <p:cNvSpPr>
            <a:spLocks noGrp="1"/>
          </p:cNvSpPr>
          <p:nvPr>
            <p:ph type="title"/>
          </p:nvPr>
        </p:nvSpPr>
        <p:spPr>
          <a:xfrm>
            <a:off x="838200" y="1709159"/>
            <a:ext cx="10515600" cy="683663"/>
          </a:xfrm>
        </p:spPr>
        <p:txBody>
          <a:bodyPr>
            <a:normAutofit/>
          </a:bodyPr>
          <a:lstStyle/>
          <a:p>
            <a:r>
              <a:rPr lang="es-MX" sz="3600" b="1" dirty="0"/>
              <a:t>Objetivos del Programa:</a:t>
            </a:r>
          </a:p>
        </p:txBody>
      </p:sp>
      <p:sp>
        <p:nvSpPr>
          <p:cNvPr id="3" name="Marcador de contenido 2">
            <a:extLst>
              <a:ext uri="{FF2B5EF4-FFF2-40B4-BE49-F238E27FC236}">
                <a16:creationId xmlns:a16="http://schemas.microsoft.com/office/drawing/2014/main" id="{06EDD721-9E96-9522-4F34-80386C41DBED}"/>
              </a:ext>
            </a:extLst>
          </p:cNvPr>
          <p:cNvSpPr>
            <a:spLocks noGrp="1"/>
          </p:cNvSpPr>
          <p:nvPr>
            <p:ph idx="1"/>
          </p:nvPr>
        </p:nvSpPr>
        <p:spPr>
          <a:xfrm>
            <a:off x="838200" y="2939753"/>
            <a:ext cx="10515600" cy="3237210"/>
          </a:xfrm>
        </p:spPr>
        <p:txBody>
          <a:bodyPr>
            <a:normAutofit fontScale="70000" lnSpcReduction="20000"/>
          </a:bodyPr>
          <a:lstStyle/>
          <a:p>
            <a:pPr algn="just"/>
            <a:endParaRPr lang="es-MX" sz="4000" b="1" dirty="0">
              <a:latin typeface="Montserrat" panose="00000500000000000000" pitchFamily="2" charset="0"/>
              <a:cs typeface="Times New Roman" panose="02020603050405020304" pitchFamily="18" charset="0"/>
            </a:endParaRPr>
          </a:p>
          <a:p>
            <a:pPr algn="just"/>
            <a:r>
              <a:rPr lang="es-MX" sz="4000" b="1" dirty="0">
                <a:latin typeface="Montserrat" panose="00000500000000000000" pitchFamily="2" charset="0"/>
                <a:cs typeface="Times New Roman" panose="02020603050405020304" pitchFamily="18" charset="0"/>
              </a:rPr>
              <a:t>El objetivo </a:t>
            </a:r>
            <a:r>
              <a:rPr lang="es-MX" sz="4000" dirty="0">
                <a:latin typeface="Montserrat" panose="00000500000000000000" pitchFamily="2" charset="0"/>
                <a:cs typeface="Times New Roman" panose="02020603050405020304" pitchFamily="18" charset="0"/>
              </a:rPr>
              <a:t>de los estudios de posgrado es contribuir a la formación de profesionales en una disciplina o área del conocimiento en particular, desarrollar su capacidad para identificar, analizar y proponer alternativas de solución a los problemas de su entorno, así como para emprender proyectos de investigación, desarrollo científico o de innovación tecnológica de acuerdo con las demandas regionales, nacionales e internacionales de los distintos sectores de la sociedad.</a:t>
            </a:r>
          </a:p>
          <a:p>
            <a:endParaRPr lang="es-MX" dirty="0"/>
          </a:p>
        </p:txBody>
      </p:sp>
    </p:spTree>
    <p:extLst>
      <p:ext uri="{BB962C8B-B14F-4D97-AF65-F5344CB8AC3E}">
        <p14:creationId xmlns:p14="http://schemas.microsoft.com/office/powerpoint/2010/main" val="124397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F989AF-4C7E-59D7-9C8C-FAF99CDC51B0}"/>
              </a:ext>
            </a:extLst>
          </p:cNvPr>
          <p:cNvSpPr>
            <a:spLocks noGrp="1"/>
          </p:cNvSpPr>
          <p:nvPr>
            <p:ph type="title"/>
          </p:nvPr>
        </p:nvSpPr>
        <p:spPr>
          <a:xfrm>
            <a:off x="838200" y="1333143"/>
            <a:ext cx="10515600" cy="786213"/>
          </a:xfrm>
        </p:spPr>
        <p:txBody>
          <a:bodyPr>
            <a:normAutofit fontScale="90000"/>
          </a:bodyPr>
          <a:lstStyle/>
          <a:p>
            <a:pPr algn="ctr"/>
            <a:br>
              <a:rPr lang="es-MX" sz="3600" b="1" dirty="0">
                <a:latin typeface="Montserrat" panose="00000500000000000000" pitchFamily="50" charset="0"/>
              </a:rPr>
            </a:br>
            <a:r>
              <a:rPr lang="es-MX" sz="3600" b="1" dirty="0">
                <a:latin typeface="Montserrat" panose="00000500000000000000" pitchFamily="50" charset="0"/>
              </a:rPr>
              <a:t>Orientación de los Estudios de Posgrado: </a:t>
            </a:r>
            <a:br>
              <a:rPr lang="es-MX" b="1" dirty="0">
                <a:solidFill>
                  <a:srgbClr val="990033"/>
                </a:solidFill>
                <a:latin typeface="Montserrat" panose="00000500000000000000" pitchFamily="50" charset="0"/>
              </a:rPr>
            </a:br>
            <a:endParaRPr lang="es-MX" dirty="0"/>
          </a:p>
        </p:txBody>
      </p:sp>
      <p:sp>
        <p:nvSpPr>
          <p:cNvPr id="3" name="Marcador de contenido 2">
            <a:extLst>
              <a:ext uri="{FF2B5EF4-FFF2-40B4-BE49-F238E27FC236}">
                <a16:creationId xmlns:a16="http://schemas.microsoft.com/office/drawing/2014/main" id="{E8246029-DD23-D2D7-4B79-B4990FE25DE3}"/>
              </a:ext>
            </a:extLst>
          </p:cNvPr>
          <p:cNvSpPr>
            <a:spLocks noGrp="1"/>
          </p:cNvSpPr>
          <p:nvPr>
            <p:ph idx="1"/>
          </p:nvPr>
        </p:nvSpPr>
        <p:spPr>
          <a:xfrm>
            <a:off x="838200" y="2350093"/>
            <a:ext cx="10515600" cy="3826870"/>
          </a:xfrm>
        </p:spPr>
        <p:txBody>
          <a:bodyPr>
            <a:normAutofit fontScale="92500" lnSpcReduction="20000"/>
          </a:bodyPr>
          <a:lstStyle/>
          <a:p>
            <a:pPr marL="0" indent="0" algn="just">
              <a:buNone/>
            </a:pPr>
            <a:r>
              <a:rPr lang="es-MX" sz="2600" dirty="0">
                <a:latin typeface="Montserrat" panose="00000500000000000000" pitchFamily="50" charset="0"/>
              </a:rPr>
              <a:t>Los programas educativos de posgrado impartidos en el TecNM se clasifican, en razón de la orientación que se otorga en la formación del estudiante, en lo siguiente.</a:t>
            </a:r>
          </a:p>
          <a:p>
            <a:pPr marL="0" indent="0" algn="just">
              <a:buNone/>
            </a:pPr>
            <a:endParaRPr lang="es-MX" sz="2600" dirty="0">
              <a:latin typeface="Montserrat" panose="00000500000000000000" pitchFamily="50" charset="0"/>
            </a:endParaRPr>
          </a:p>
          <a:p>
            <a:pPr algn="just">
              <a:buFont typeface="Wingdings" panose="05000000000000000000" pitchFamily="2" charset="2"/>
              <a:buChar char="Ø"/>
            </a:pPr>
            <a:r>
              <a:rPr lang="es-MX" sz="2600" b="1" dirty="0">
                <a:latin typeface="Montserrat" panose="00000500000000000000" pitchFamily="50" charset="0"/>
              </a:rPr>
              <a:t>Programas con orientación a la investigación</a:t>
            </a:r>
            <a:r>
              <a:rPr lang="es-MX" sz="2600" dirty="0">
                <a:latin typeface="Montserrat" panose="00000500000000000000" pitchFamily="50" charset="0"/>
              </a:rPr>
              <a:t>, su finalidad es la formación de investigadores con un elevado y reconocido espíritu de innovación, capaces de generar y aplicar el conocimiento.</a:t>
            </a:r>
          </a:p>
          <a:p>
            <a:pPr algn="just">
              <a:buFont typeface="Wingdings" panose="05000000000000000000" pitchFamily="2" charset="2"/>
              <a:buChar char="Ø"/>
            </a:pPr>
            <a:endParaRPr lang="es-MX" sz="2600" dirty="0">
              <a:latin typeface="Montserrat" panose="00000500000000000000" pitchFamily="50" charset="0"/>
            </a:endParaRPr>
          </a:p>
          <a:p>
            <a:pPr algn="just">
              <a:buFont typeface="Wingdings" panose="05000000000000000000" pitchFamily="2" charset="2"/>
              <a:buChar char="Ø"/>
            </a:pPr>
            <a:r>
              <a:rPr lang="es-MX" sz="2600" b="1" dirty="0">
                <a:latin typeface="Montserrat" panose="00000500000000000000" pitchFamily="50" charset="0"/>
              </a:rPr>
              <a:t>Programas con orientación profesional</a:t>
            </a:r>
            <a:r>
              <a:rPr lang="es-MX" sz="2600" dirty="0">
                <a:latin typeface="Montserrat" panose="00000500000000000000" pitchFamily="50" charset="0"/>
              </a:rPr>
              <a:t>, su finalidad es profundizar en el conocimiento de un campo o una disciplina, ampliar o especializar enfoques y estrategias tendientes a mejorar el desempeño profesional.</a:t>
            </a:r>
          </a:p>
          <a:p>
            <a:endParaRPr lang="es-MX" dirty="0"/>
          </a:p>
        </p:txBody>
      </p:sp>
    </p:spTree>
    <p:extLst>
      <p:ext uri="{BB962C8B-B14F-4D97-AF65-F5344CB8AC3E}">
        <p14:creationId xmlns:p14="http://schemas.microsoft.com/office/powerpoint/2010/main" val="2701482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FB7599-2B91-654D-9D40-46F980B875D0}"/>
              </a:ext>
            </a:extLst>
          </p:cNvPr>
          <p:cNvSpPr>
            <a:spLocks noGrp="1"/>
          </p:cNvSpPr>
          <p:nvPr>
            <p:ph type="title"/>
          </p:nvPr>
        </p:nvSpPr>
        <p:spPr>
          <a:xfrm>
            <a:off x="838200" y="1555336"/>
            <a:ext cx="10515600" cy="564022"/>
          </a:xfrm>
        </p:spPr>
        <p:txBody>
          <a:bodyPr>
            <a:normAutofit fontScale="90000"/>
          </a:bodyPr>
          <a:lstStyle/>
          <a:p>
            <a:br>
              <a:rPr lang="es-MX" sz="3100" b="1" dirty="0">
                <a:latin typeface="Montserrat" pitchFamily="2" charset="77"/>
              </a:rPr>
            </a:br>
            <a:r>
              <a:rPr lang="es-MX" sz="3100" b="1" dirty="0">
                <a:latin typeface="Montserrat" pitchFamily="2" charset="77"/>
              </a:rPr>
              <a:t>Estructura de los planes y programas de posgrado:</a:t>
            </a:r>
            <a:br>
              <a:rPr lang="es-MX" b="1" dirty="0">
                <a:solidFill>
                  <a:srgbClr val="9F2240"/>
                </a:solidFill>
                <a:latin typeface="Montserrat" pitchFamily="2" charset="77"/>
              </a:rPr>
            </a:br>
            <a:endParaRPr lang="es-MX" dirty="0"/>
          </a:p>
        </p:txBody>
      </p:sp>
      <p:sp>
        <p:nvSpPr>
          <p:cNvPr id="3" name="Marcador de contenido 2">
            <a:extLst>
              <a:ext uri="{FF2B5EF4-FFF2-40B4-BE49-F238E27FC236}">
                <a16:creationId xmlns:a16="http://schemas.microsoft.com/office/drawing/2014/main" id="{F6A6F770-C2D3-76CC-E1EB-8F9660C5A4D0}"/>
              </a:ext>
            </a:extLst>
          </p:cNvPr>
          <p:cNvSpPr>
            <a:spLocks noGrp="1"/>
          </p:cNvSpPr>
          <p:nvPr>
            <p:ph idx="1"/>
          </p:nvPr>
        </p:nvSpPr>
        <p:spPr>
          <a:xfrm>
            <a:off x="838200" y="2119358"/>
            <a:ext cx="10515600" cy="4477995"/>
          </a:xfrm>
        </p:spPr>
        <p:txBody>
          <a:bodyPr>
            <a:normAutofit lnSpcReduction="10000"/>
          </a:bodyPr>
          <a:lstStyle/>
          <a:p>
            <a:pPr algn="just"/>
            <a:r>
              <a:rPr lang="es-MX" dirty="0">
                <a:latin typeface="Montserrat" pitchFamily="2" charset="77"/>
              </a:rPr>
              <a:t>Los planes y programas de estudios de posgrado del TecNM incluyen actividades académicas presenciales, no presenciales y de atención personalizad a los estudiantes; sin embargo, según su orientación, se estructuran de manera tal, que integran un conjunto de conocimientos progresivos:</a:t>
            </a:r>
          </a:p>
          <a:p>
            <a:pPr algn="just"/>
            <a:endParaRPr lang="es-MX" sz="3200" dirty="0">
              <a:solidFill>
                <a:srgbClr val="9F2240"/>
              </a:solidFill>
              <a:latin typeface="Montserrat" pitchFamily="2" charset="77"/>
            </a:endParaRPr>
          </a:p>
          <a:p>
            <a:pPr marL="800100" lvl="1" indent="-342900">
              <a:buFont typeface="Wingdings" panose="05000000000000000000" pitchFamily="2" charset="2"/>
              <a:buChar char="Ø"/>
            </a:pPr>
            <a:r>
              <a:rPr lang="es-MX" sz="2000" dirty="0">
                <a:latin typeface="Montserrat" pitchFamily="2" charset="77"/>
              </a:rPr>
              <a:t>Especialización.</a:t>
            </a:r>
          </a:p>
          <a:p>
            <a:pPr marL="800100" lvl="1" indent="-342900">
              <a:buFont typeface="Wingdings" panose="05000000000000000000" pitchFamily="2" charset="2"/>
              <a:buChar char="Ø"/>
            </a:pPr>
            <a:r>
              <a:rPr lang="es-MX" sz="2000" dirty="0">
                <a:latin typeface="Montserrat" pitchFamily="2" charset="77"/>
              </a:rPr>
              <a:t>Maestría con orientación profesional.</a:t>
            </a:r>
          </a:p>
          <a:p>
            <a:pPr marL="800100" lvl="1" indent="-342900">
              <a:buFont typeface="Wingdings" panose="05000000000000000000" pitchFamily="2" charset="2"/>
              <a:buChar char="Ø"/>
            </a:pPr>
            <a:r>
              <a:rPr lang="es-MX" sz="2000" dirty="0">
                <a:latin typeface="Montserrat" pitchFamily="2" charset="77"/>
              </a:rPr>
              <a:t>Doctorado con orientación profesional.</a:t>
            </a:r>
          </a:p>
          <a:p>
            <a:pPr marL="800100" lvl="1" indent="-342900">
              <a:buFont typeface="Wingdings" panose="05000000000000000000" pitchFamily="2" charset="2"/>
              <a:buChar char="Ø"/>
            </a:pPr>
            <a:r>
              <a:rPr lang="es-MX" sz="2000" dirty="0">
                <a:latin typeface="Montserrat" pitchFamily="2" charset="77"/>
              </a:rPr>
              <a:t>Maestría con orientación a la investigación (Maestría en Ciencias).</a:t>
            </a:r>
          </a:p>
          <a:p>
            <a:pPr marL="800100" lvl="1" indent="-342900">
              <a:buFont typeface="Wingdings" panose="05000000000000000000" pitchFamily="2" charset="2"/>
              <a:buChar char="Ø"/>
            </a:pPr>
            <a:r>
              <a:rPr lang="es-MX" sz="2000" dirty="0">
                <a:latin typeface="Montserrat" pitchFamily="2" charset="77"/>
              </a:rPr>
              <a:t>Doctorado con orientación a la investigación (Doctorado en Ciencias).</a:t>
            </a:r>
          </a:p>
          <a:p>
            <a:endParaRPr lang="es-MX" dirty="0"/>
          </a:p>
        </p:txBody>
      </p:sp>
    </p:spTree>
    <p:extLst>
      <p:ext uri="{BB962C8B-B14F-4D97-AF65-F5344CB8AC3E}">
        <p14:creationId xmlns:p14="http://schemas.microsoft.com/office/powerpoint/2010/main" val="4192013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50A025-E55E-6D9A-86A4-73FCEE191060}"/>
              </a:ext>
            </a:extLst>
          </p:cNvPr>
          <p:cNvSpPr>
            <a:spLocks noGrp="1"/>
          </p:cNvSpPr>
          <p:nvPr>
            <p:ph type="title"/>
          </p:nvPr>
        </p:nvSpPr>
        <p:spPr>
          <a:xfrm>
            <a:off x="838200" y="1461331"/>
            <a:ext cx="10515600" cy="649480"/>
          </a:xfrm>
        </p:spPr>
        <p:txBody>
          <a:bodyPr>
            <a:normAutofit fontScale="90000"/>
          </a:bodyPr>
          <a:lstStyle/>
          <a:p>
            <a:pPr algn="ctr"/>
            <a:br>
              <a:rPr lang="es-MX" sz="3100" b="1" dirty="0">
                <a:latin typeface="Montserrat" panose="00000500000000000000" pitchFamily="50" charset="0"/>
              </a:rPr>
            </a:br>
            <a:r>
              <a:rPr lang="es-MX" sz="3100" b="1" dirty="0">
                <a:latin typeface="Montserrat" panose="00000500000000000000" pitchFamily="50" charset="0"/>
              </a:rPr>
              <a:t>Financiamiento de los programas de posgrado:</a:t>
            </a:r>
            <a:br>
              <a:rPr lang="es-MX" b="1" dirty="0">
                <a:solidFill>
                  <a:srgbClr val="990033"/>
                </a:solidFill>
                <a:latin typeface="Montserrat" panose="00000500000000000000" pitchFamily="50" charset="0"/>
              </a:rPr>
            </a:br>
            <a:endParaRPr lang="es-MX" dirty="0"/>
          </a:p>
        </p:txBody>
      </p:sp>
      <p:sp>
        <p:nvSpPr>
          <p:cNvPr id="3" name="Marcador de contenido 2">
            <a:extLst>
              <a:ext uri="{FF2B5EF4-FFF2-40B4-BE49-F238E27FC236}">
                <a16:creationId xmlns:a16="http://schemas.microsoft.com/office/drawing/2014/main" id="{FC04A973-FD37-BC00-3EC6-7B66ADA04141}"/>
              </a:ext>
            </a:extLst>
          </p:cNvPr>
          <p:cNvSpPr>
            <a:spLocks noGrp="1"/>
          </p:cNvSpPr>
          <p:nvPr>
            <p:ph idx="1"/>
          </p:nvPr>
        </p:nvSpPr>
        <p:spPr>
          <a:xfrm>
            <a:off x="838200" y="2341548"/>
            <a:ext cx="10515600" cy="3835415"/>
          </a:xfrm>
        </p:spPr>
        <p:txBody>
          <a:bodyPr>
            <a:normAutofit lnSpcReduction="10000"/>
          </a:bodyPr>
          <a:lstStyle/>
          <a:p>
            <a:pPr marL="0" indent="0" algn="just">
              <a:buNone/>
            </a:pPr>
            <a:r>
              <a:rPr lang="es-MX" sz="1800" dirty="0">
                <a:latin typeface="Montserrat" panose="00000500000000000000" pitchFamily="50" charset="0"/>
              </a:rPr>
              <a:t>El financiamiento de los programas de posgrado deberá garantizar su operación, su fortalecimiento y consolidación en todos sus aspectos, y se obtendrá de las siguientes fuentes:</a:t>
            </a:r>
          </a:p>
          <a:p>
            <a:pPr algn="just">
              <a:buFont typeface="Wingdings" panose="05000000000000000000" pitchFamily="2" charset="2"/>
              <a:buChar char="Ø"/>
            </a:pPr>
            <a:r>
              <a:rPr lang="es-MX" sz="1800" dirty="0">
                <a:latin typeface="Montserrat" panose="00000500000000000000" pitchFamily="50" charset="0"/>
              </a:rPr>
              <a:t>Ingresos propios y gasto directo otorgado a la institución solicitante.</a:t>
            </a:r>
          </a:p>
          <a:p>
            <a:pPr lvl="1" algn="just">
              <a:buFont typeface="Wingdings" panose="05000000000000000000" pitchFamily="2" charset="2"/>
              <a:buChar char="Ø"/>
            </a:pPr>
            <a:r>
              <a:rPr lang="es-MX" sz="1600" dirty="0">
                <a:latin typeface="Montserrat" panose="00000500000000000000" pitchFamily="50" charset="0"/>
              </a:rPr>
              <a:t>Del propio programa de posgrado y de las investigaciones o del trabajo en el campo profesional.</a:t>
            </a:r>
          </a:p>
          <a:p>
            <a:pPr lvl="1" algn="just">
              <a:buFont typeface="Wingdings" panose="05000000000000000000" pitchFamily="2" charset="2"/>
              <a:buChar char="Ø"/>
            </a:pPr>
            <a:r>
              <a:rPr lang="es-MX" sz="1600" dirty="0">
                <a:latin typeface="Montserrat" panose="00000500000000000000" pitchFamily="50" charset="0"/>
              </a:rPr>
              <a:t>Otras fuentes.</a:t>
            </a:r>
          </a:p>
          <a:p>
            <a:pPr marL="0" indent="0" algn="just">
              <a:buNone/>
            </a:pPr>
            <a:r>
              <a:rPr lang="es-MX" sz="1600" dirty="0">
                <a:latin typeface="Montserrat" panose="00000500000000000000" pitchFamily="50" charset="0"/>
              </a:rPr>
              <a:t>La institución que cuente con programas de posgrado asumirá el compromiso de asignar a cada uno lo  siguiente:</a:t>
            </a:r>
          </a:p>
          <a:p>
            <a:pPr algn="just">
              <a:buFont typeface="Wingdings" panose="05000000000000000000" pitchFamily="2" charset="2"/>
              <a:buChar char="Ø"/>
            </a:pPr>
            <a:r>
              <a:rPr lang="es-MX" sz="1600" dirty="0">
                <a:latin typeface="Montserrat" panose="00000500000000000000" pitchFamily="50" charset="0"/>
              </a:rPr>
              <a:t>Los recursos generados y gestionados por los programas.</a:t>
            </a:r>
          </a:p>
          <a:p>
            <a:pPr algn="just">
              <a:buFont typeface="Wingdings" panose="05000000000000000000" pitchFamily="2" charset="2"/>
              <a:buChar char="Ø"/>
            </a:pPr>
            <a:r>
              <a:rPr lang="es-MX" sz="1600" dirty="0">
                <a:latin typeface="Montserrat" panose="00000500000000000000" pitchFamily="50" charset="0"/>
              </a:rPr>
              <a:t>Los recursos generados por inscripciones </a:t>
            </a:r>
          </a:p>
          <a:p>
            <a:pPr algn="just">
              <a:buFont typeface="Wingdings" panose="05000000000000000000" pitchFamily="2" charset="2"/>
              <a:buChar char="Ø"/>
            </a:pPr>
            <a:r>
              <a:rPr lang="es-MX" sz="1600" dirty="0">
                <a:latin typeface="Montserrat" panose="00000500000000000000" pitchFamily="50" charset="0"/>
              </a:rPr>
              <a:t>La parte proporcional del Programa Operativo Anual (POA)</a:t>
            </a:r>
          </a:p>
          <a:p>
            <a:pPr algn="just">
              <a:buFont typeface="Wingdings" panose="05000000000000000000" pitchFamily="2" charset="2"/>
              <a:buChar char="Ø"/>
            </a:pPr>
            <a:r>
              <a:rPr lang="es-MX" sz="1600" dirty="0">
                <a:latin typeface="Montserrat" panose="00000500000000000000" pitchFamily="50" charset="0"/>
              </a:rPr>
              <a:t>La institución brindará los servicios administrativos para gestionar y ejercer el recurso asignado</a:t>
            </a:r>
            <a:endParaRPr lang="es-MX" dirty="0"/>
          </a:p>
        </p:txBody>
      </p:sp>
    </p:spTree>
    <p:extLst>
      <p:ext uri="{BB962C8B-B14F-4D97-AF65-F5344CB8AC3E}">
        <p14:creationId xmlns:p14="http://schemas.microsoft.com/office/powerpoint/2010/main" val="1587544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98E0D9-905A-4D5B-EAE4-EDD175671ACF}"/>
              </a:ext>
            </a:extLst>
          </p:cNvPr>
          <p:cNvSpPr>
            <a:spLocks noGrp="1"/>
          </p:cNvSpPr>
          <p:nvPr>
            <p:ph type="title"/>
          </p:nvPr>
        </p:nvSpPr>
        <p:spPr>
          <a:xfrm>
            <a:off x="838200" y="1316052"/>
            <a:ext cx="10515600" cy="649481"/>
          </a:xfrm>
        </p:spPr>
        <p:txBody>
          <a:bodyPr>
            <a:normAutofit fontScale="90000"/>
          </a:bodyPr>
          <a:lstStyle/>
          <a:p>
            <a:pPr algn="ctr"/>
            <a:br>
              <a:rPr lang="es-MX" sz="3600" b="1" dirty="0">
                <a:solidFill>
                  <a:srgbClr val="990033"/>
                </a:solidFill>
                <a:latin typeface="Montserrat" panose="00000500000000000000" pitchFamily="50" charset="0"/>
              </a:rPr>
            </a:br>
            <a:r>
              <a:rPr lang="es-MX" sz="3600" b="1" dirty="0">
                <a:latin typeface="Montserrat" panose="00000500000000000000" pitchFamily="50" charset="0"/>
              </a:rPr>
              <a:t>Productos académicos y su propiedad: </a:t>
            </a:r>
            <a:br>
              <a:rPr lang="es-MX" b="1" dirty="0">
                <a:solidFill>
                  <a:srgbClr val="990033"/>
                </a:solidFill>
                <a:latin typeface="Montserrat" panose="00000500000000000000" pitchFamily="50" charset="0"/>
              </a:rPr>
            </a:br>
            <a:endParaRPr lang="es-MX" dirty="0"/>
          </a:p>
        </p:txBody>
      </p:sp>
      <p:sp>
        <p:nvSpPr>
          <p:cNvPr id="3" name="Marcador de contenido 2">
            <a:extLst>
              <a:ext uri="{FF2B5EF4-FFF2-40B4-BE49-F238E27FC236}">
                <a16:creationId xmlns:a16="http://schemas.microsoft.com/office/drawing/2014/main" id="{CB2AC0E1-2CDB-D382-7142-CF643D943998}"/>
              </a:ext>
            </a:extLst>
          </p:cNvPr>
          <p:cNvSpPr>
            <a:spLocks noGrp="1"/>
          </p:cNvSpPr>
          <p:nvPr>
            <p:ph idx="1"/>
          </p:nvPr>
        </p:nvSpPr>
        <p:spPr>
          <a:xfrm>
            <a:off x="838200" y="2144994"/>
            <a:ext cx="10515600" cy="4785645"/>
          </a:xfrm>
        </p:spPr>
        <p:txBody>
          <a:bodyPr>
            <a:normAutofit fontScale="55000" lnSpcReduction="20000"/>
          </a:bodyPr>
          <a:lstStyle/>
          <a:p>
            <a:pPr algn="just">
              <a:lnSpc>
                <a:spcPct val="100000"/>
              </a:lnSpc>
              <a:buFont typeface="Wingdings" panose="05000000000000000000" pitchFamily="2" charset="2"/>
              <a:buChar char="Ø"/>
            </a:pPr>
            <a:r>
              <a:rPr lang="es-MX" sz="3200" dirty="0">
                <a:latin typeface="Montserrat" panose="00000500000000000000" pitchFamily="50" charset="0"/>
              </a:rPr>
              <a:t>Artículos indizados en el </a:t>
            </a:r>
            <a:r>
              <a:rPr lang="es-MX" sz="3200" dirty="0" err="1">
                <a:latin typeface="Montserrat" panose="00000500000000000000" pitchFamily="50" charset="0"/>
              </a:rPr>
              <a:t>Journal</a:t>
            </a:r>
            <a:r>
              <a:rPr lang="es-MX" sz="3200" dirty="0">
                <a:latin typeface="Montserrat" panose="00000500000000000000" pitchFamily="50" charset="0"/>
              </a:rPr>
              <a:t> </a:t>
            </a:r>
            <a:r>
              <a:rPr lang="es-MX" sz="3200" dirty="0" err="1">
                <a:latin typeface="Montserrat" panose="00000500000000000000" pitchFamily="50" charset="0"/>
              </a:rPr>
              <a:t>Citation</a:t>
            </a:r>
            <a:r>
              <a:rPr lang="es-MX" sz="3200" dirty="0">
                <a:latin typeface="Montserrat" panose="00000500000000000000" pitchFamily="50" charset="0"/>
              </a:rPr>
              <a:t> </a:t>
            </a:r>
            <a:r>
              <a:rPr lang="es-MX" sz="3200" dirty="0" err="1">
                <a:latin typeface="Montserrat" panose="00000500000000000000" pitchFamily="50" charset="0"/>
              </a:rPr>
              <a:t>Repodts</a:t>
            </a:r>
            <a:r>
              <a:rPr lang="es-MX" sz="3200" dirty="0">
                <a:latin typeface="Montserrat" panose="00000500000000000000" pitchFamily="50" charset="0"/>
              </a:rPr>
              <a:t> (JCR) o reconocidos por </a:t>
            </a:r>
            <a:r>
              <a:rPr lang="es-MX" sz="3200" dirty="0" err="1">
                <a:latin typeface="Montserrat" panose="00000500000000000000" pitchFamily="50" charset="0"/>
              </a:rPr>
              <a:t>CONACyT</a:t>
            </a:r>
            <a:r>
              <a:rPr lang="es-MX" sz="3200" dirty="0">
                <a:latin typeface="Montserrat" panose="00000500000000000000" pitchFamily="50" charset="0"/>
              </a:rPr>
              <a:t>.</a:t>
            </a:r>
          </a:p>
          <a:p>
            <a:pPr algn="just">
              <a:lnSpc>
                <a:spcPct val="100000"/>
              </a:lnSpc>
              <a:buFont typeface="Wingdings" panose="05000000000000000000" pitchFamily="2" charset="2"/>
              <a:buChar char="Ø"/>
            </a:pPr>
            <a:r>
              <a:rPr lang="es-MX" sz="3200" dirty="0">
                <a:latin typeface="Montserrat" panose="00000500000000000000" pitchFamily="50" charset="0"/>
              </a:rPr>
              <a:t>Artículos arbitrados,</a:t>
            </a:r>
          </a:p>
          <a:p>
            <a:pPr algn="just">
              <a:lnSpc>
                <a:spcPct val="100000"/>
              </a:lnSpc>
              <a:buFont typeface="Wingdings" panose="05000000000000000000" pitchFamily="2" charset="2"/>
              <a:buChar char="Ø"/>
            </a:pPr>
            <a:r>
              <a:rPr lang="es-MX" sz="3200" dirty="0">
                <a:latin typeface="Montserrat" panose="00000500000000000000" pitchFamily="50" charset="0"/>
              </a:rPr>
              <a:t>Libros y/o capítulos de libros científicos,</a:t>
            </a:r>
          </a:p>
          <a:p>
            <a:pPr algn="just">
              <a:lnSpc>
                <a:spcPct val="100000"/>
              </a:lnSpc>
              <a:buFont typeface="Wingdings" panose="05000000000000000000" pitchFamily="2" charset="2"/>
              <a:buChar char="Ø"/>
            </a:pPr>
            <a:r>
              <a:rPr lang="es-MX" sz="3200" dirty="0">
                <a:latin typeface="Montserrat" panose="00000500000000000000" pitchFamily="50" charset="0"/>
              </a:rPr>
              <a:t>Memorias en extenso en congresos,</a:t>
            </a:r>
          </a:p>
          <a:p>
            <a:pPr algn="just">
              <a:lnSpc>
                <a:spcPct val="100000"/>
              </a:lnSpc>
              <a:buFont typeface="Wingdings" panose="05000000000000000000" pitchFamily="2" charset="2"/>
              <a:buChar char="Ø"/>
            </a:pPr>
            <a:r>
              <a:rPr lang="es-MX" sz="3200" dirty="0">
                <a:latin typeface="Montserrat" panose="00000500000000000000" pitchFamily="50" charset="0"/>
              </a:rPr>
              <a:t>Patentes registradas y/o en proceso de explotación,</a:t>
            </a:r>
          </a:p>
          <a:p>
            <a:pPr algn="just">
              <a:lnSpc>
                <a:spcPct val="100000"/>
              </a:lnSpc>
              <a:buFont typeface="Wingdings" panose="05000000000000000000" pitchFamily="2" charset="2"/>
              <a:buChar char="Ø"/>
            </a:pPr>
            <a:r>
              <a:rPr lang="es-MX" sz="3200" dirty="0">
                <a:latin typeface="Montserrat" panose="00000500000000000000" pitchFamily="50" charset="0"/>
              </a:rPr>
              <a:t>Desarrollos tecnológicos, prototipos experimentales registrados, y</a:t>
            </a:r>
          </a:p>
          <a:p>
            <a:pPr algn="just">
              <a:lnSpc>
                <a:spcPct val="100000"/>
              </a:lnSpc>
              <a:buFont typeface="Wingdings" panose="05000000000000000000" pitchFamily="2" charset="2"/>
              <a:buChar char="Ø"/>
            </a:pPr>
            <a:r>
              <a:rPr lang="es-MX" sz="3200" dirty="0">
                <a:latin typeface="Montserrat" panose="00000500000000000000" pitchFamily="50" charset="0"/>
              </a:rPr>
              <a:t>Modelos de utilidad.</a:t>
            </a:r>
          </a:p>
          <a:p>
            <a:pPr algn="just">
              <a:lnSpc>
                <a:spcPct val="100000"/>
              </a:lnSpc>
              <a:buFont typeface="Wingdings" panose="05000000000000000000" pitchFamily="2" charset="2"/>
              <a:buChar char="Ø"/>
            </a:pPr>
            <a:endParaRPr lang="es-MX" sz="2400" dirty="0">
              <a:latin typeface="Montserrat" panose="00000500000000000000" pitchFamily="50" charset="0"/>
            </a:endParaRPr>
          </a:p>
          <a:p>
            <a:pPr marL="0" indent="0" algn="just">
              <a:lnSpc>
                <a:spcPct val="100000"/>
              </a:lnSpc>
              <a:buNone/>
            </a:pPr>
            <a:r>
              <a:rPr lang="es-MX" dirty="0">
                <a:latin typeface="Montserrat" panose="00000500000000000000" pitchFamily="50" charset="0"/>
              </a:rPr>
              <a:t>Los derechos de propiedad de la investigación y de los resultados obtenidos por los investigadores que reciban </a:t>
            </a:r>
            <a:r>
              <a:rPr lang="es-MX" b="1" dirty="0">
                <a:latin typeface="Montserrat" panose="00000500000000000000" pitchFamily="50" charset="0"/>
              </a:rPr>
              <a:t>apoyo interno </a:t>
            </a:r>
            <a:r>
              <a:rPr lang="es-MX" dirty="0">
                <a:latin typeface="Montserrat" panose="00000500000000000000" pitchFamily="50" charset="0"/>
              </a:rPr>
              <a:t>serán objeto de regulación específica del TecNM, en tanto que los premios y reconocimientos resultantes cuando así se establezca, serán patrimonio del profesor investigador.</a:t>
            </a:r>
          </a:p>
          <a:p>
            <a:pPr marL="0" indent="0" algn="just">
              <a:lnSpc>
                <a:spcPct val="100000"/>
              </a:lnSpc>
              <a:buNone/>
            </a:pPr>
            <a:r>
              <a:rPr lang="es-MX" dirty="0">
                <a:latin typeface="Montserrat" panose="00000500000000000000" pitchFamily="50" charset="0"/>
              </a:rPr>
              <a:t>Los resultados de las investigaciones apoyadas por empresas, organismos, asociaciones e instituciones de los sectores de la sociedad serán materia de regulación de acuerdo con los convenios o bases de concertación firmados al respecto.</a:t>
            </a:r>
          </a:p>
          <a:p>
            <a:pPr marL="0" indent="0" algn="just">
              <a:lnSpc>
                <a:spcPct val="100000"/>
              </a:lnSpc>
              <a:buNone/>
            </a:pPr>
            <a:r>
              <a:rPr lang="es-MX" b="1" dirty="0">
                <a:latin typeface="Montserrat" panose="00000500000000000000" pitchFamily="50" charset="0"/>
              </a:rPr>
              <a:t>Las tesis desarrolladas </a:t>
            </a:r>
            <a:r>
              <a:rPr lang="es-MX" dirty="0">
                <a:latin typeface="Montserrat" panose="00000500000000000000" pitchFamily="50" charset="0"/>
              </a:rPr>
              <a:t>en los diversos programas de posgrado deberán de contar con una cesión de derechos</a:t>
            </a:r>
          </a:p>
          <a:p>
            <a:endParaRPr lang="es-MX" dirty="0"/>
          </a:p>
        </p:txBody>
      </p:sp>
    </p:spTree>
    <p:extLst>
      <p:ext uri="{BB962C8B-B14F-4D97-AF65-F5344CB8AC3E}">
        <p14:creationId xmlns:p14="http://schemas.microsoft.com/office/powerpoint/2010/main" val="1100764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0907B78-7F15-FC6B-6BE9-4A7AFD42524B}"/>
              </a:ext>
            </a:extLst>
          </p:cNvPr>
          <p:cNvSpPr>
            <a:spLocks noGrp="1"/>
          </p:cNvSpPr>
          <p:nvPr>
            <p:ph idx="1"/>
          </p:nvPr>
        </p:nvSpPr>
        <p:spPr>
          <a:xfrm>
            <a:off x="838200" y="1546789"/>
            <a:ext cx="10515600" cy="4819828"/>
          </a:xfrm>
        </p:spPr>
        <p:txBody>
          <a:bodyPr>
            <a:normAutofit fontScale="85000" lnSpcReduction="20000"/>
          </a:bodyPr>
          <a:lstStyle/>
          <a:p>
            <a:pPr marL="0" indent="0" algn="just">
              <a:buNone/>
            </a:pPr>
            <a:r>
              <a:rPr lang="es-MX" sz="3200" b="1" dirty="0">
                <a:latin typeface="Montserrat" panose="00000500000000000000" pitchFamily="50" charset="0"/>
              </a:rPr>
              <a:t>Consejo de Posgrado: </a:t>
            </a:r>
            <a:r>
              <a:rPr lang="es-MX" dirty="0">
                <a:latin typeface="Montserrat" panose="00000500000000000000" pitchFamily="50" charset="0"/>
              </a:rPr>
              <a:t>Es el órgano colegiado que toma las decisiones académicas para cumplir los estándares para ser reconocidos como un programa de calidad. Todo programa de maestría o especialización contará con un Consejo de Posgrado, integrado por profesores-investigadores de tiempo completo adscritos a la institución. </a:t>
            </a:r>
          </a:p>
          <a:p>
            <a:pPr marL="0" indent="0" algn="just">
              <a:buNone/>
            </a:pPr>
            <a:endParaRPr lang="es-MX" sz="2400" dirty="0">
              <a:latin typeface="Montserrat" panose="00000500000000000000" pitchFamily="50" charset="0"/>
            </a:endParaRPr>
          </a:p>
          <a:p>
            <a:pPr marL="0" indent="0" algn="just">
              <a:buNone/>
            </a:pPr>
            <a:r>
              <a:rPr lang="es-MX" sz="3200" b="1" dirty="0">
                <a:latin typeface="Montserrat" panose="00000500000000000000" pitchFamily="50" charset="0"/>
              </a:rPr>
              <a:t>Claustro Doctoral. </a:t>
            </a:r>
            <a:r>
              <a:rPr lang="es-MX" dirty="0">
                <a:latin typeface="Montserrat" panose="00000500000000000000" pitchFamily="50" charset="0"/>
              </a:rPr>
              <a:t>Órgano colegiado que toma las decisiones académicas para cumplir los estándares para ser reconocidos como un programa de calidad. Todo programa de Doctorado contará con un Claustro Doctoral, integrado por profesores-investigadores de tiempo completo adscritos a la institución</a:t>
            </a:r>
          </a:p>
          <a:p>
            <a:pPr algn="just">
              <a:buFont typeface="Wingdings" panose="05000000000000000000" pitchFamily="2" charset="2"/>
              <a:buChar char="Ø"/>
            </a:pPr>
            <a:endParaRPr lang="es-MX" sz="2400" dirty="0">
              <a:latin typeface="Montserrat" panose="00000500000000000000" pitchFamily="50" charset="0"/>
            </a:endParaRPr>
          </a:p>
          <a:p>
            <a:pPr algn="just">
              <a:buFont typeface="Wingdings" panose="05000000000000000000" pitchFamily="2" charset="2"/>
              <a:buChar char="Ø"/>
            </a:pPr>
            <a:r>
              <a:rPr lang="es-MX" sz="2400" b="1" dirty="0">
                <a:latin typeface="Montserrat" panose="00000500000000000000" pitchFamily="50" charset="0"/>
              </a:rPr>
              <a:t>Nota: Para mayor información del proceso de investigación, consultar los Lineamientos para la Operación de los Estudios de Posgrado en el TecNM.</a:t>
            </a:r>
          </a:p>
          <a:p>
            <a:endParaRPr lang="es-MX" dirty="0"/>
          </a:p>
        </p:txBody>
      </p:sp>
    </p:spTree>
    <p:extLst>
      <p:ext uri="{BB962C8B-B14F-4D97-AF65-F5344CB8AC3E}">
        <p14:creationId xmlns:p14="http://schemas.microsoft.com/office/powerpoint/2010/main" val="3702185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435B07-2A88-FAB5-2705-8C1188CD799A}"/>
              </a:ext>
            </a:extLst>
          </p:cNvPr>
          <p:cNvSpPr>
            <a:spLocks noGrp="1"/>
          </p:cNvSpPr>
          <p:nvPr>
            <p:ph type="title"/>
          </p:nvPr>
        </p:nvSpPr>
        <p:spPr>
          <a:xfrm>
            <a:off x="838200" y="1316053"/>
            <a:ext cx="10515600" cy="854579"/>
          </a:xfrm>
        </p:spPr>
        <p:txBody>
          <a:bodyPr>
            <a:normAutofit fontScale="90000"/>
          </a:bodyPr>
          <a:lstStyle/>
          <a:p>
            <a:pPr marL="0" indent="0" algn="ctr"/>
            <a:br>
              <a:rPr lang="es-MX" sz="3100" b="1" dirty="0">
                <a:latin typeface="Montserrat" panose="00000500000000000000" pitchFamily="50" charset="0"/>
              </a:rPr>
            </a:br>
            <a:r>
              <a:rPr lang="es-MX" sz="3100" b="1" dirty="0">
                <a:latin typeface="Montserrat" panose="00000500000000000000" pitchFamily="50" charset="0"/>
              </a:rPr>
              <a:t>Sistema de Comprobación del Ejercicio Ejecutado de los Recursos Financieros del E010 : </a:t>
            </a:r>
            <a:br>
              <a:rPr lang="es-MX" b="1" dirty="0">
                <a:solidFill>
                  <a:srgbClr val="990033"/>
                </a:solidFill>
                <a:latin typeface="Montserrat" panose="00000500000000000000" pitchFamily="50" charset="0"/>
              </a:rPr>
            </a:br>
            <a:endParaRPr lang="es-MX" dirty="0"/>
          </a:p>
        </p:txBody>
      </p:sp>
      <p:sp>
        <p:nvSpPr>
          <p:cNvPr id="3" name="Marcador de contenido 2">
            <a:extLst>
              <a:ext uri="{FF2B5EF4-FFF2-40B4-BE49-F238E27FC236}">
                <a16:creationId xmlns:a16="http://schemas.microsoft.com/office/drawing/2014/main" id="{818EF460-C6DA-44DD-B863-20EA470D35AD}"/>
              </a:ext>
            </a:extLst>
          </p:cNvPr>
          <p:cNvSpPr>
            <a:spLocks noGrp="1"/>
          </p:cNvSpPr>
          <p:nvPr>
            <p:ph idx="1"/>
          </p:nvPr>
        </p:nvSpPr>
        <p:spPr>
          <a:xfrm>
            <a:off x="838200" y="2170632"/>
            <a:ext cx="10515600" cy="4057606"/>
          </a:xfrm>
        </p:spPr>
        <p:txBody>
          <a:bodyPr>
            <a:normAutofit fontScale="55000" lnSpcReduction="20000"/>
          </a:bodyPr>
          <a:lstStyle/>
          <a:p>
            <a:pPr algn="just">
              <a:buFont typeface="Wingdings" panose="05000000000000000000" pitchFamily="2" charset="2"/>
              <a:buChar char="Ø"/>
            </a:pPr>
            <a:endParaRPr lang="es-MX" dirty="0">
              <a:solidFill>
                <a:srgbClr val="990033"/>
              </a:solidFill>
              <a:latin typeface="Montserrat" panose="00000500000000000000" pitchFamily="50" charset="0"/>
            </a:endParaRPr>
          </a:p>
          <a:p>
            <a:pPr algn="just">
              <a:buFont typeface="Wingdings" panose="05000000000000000000" pitchFamily="2" charset="2"/>
              <a:buChar char="Ø"/>
            </a:pPr>
            <a:r>
              <a:rPr lang="es-MX" dirty="0">
                <a:latin typeface="Montserrat" panose="00000500000000000000" pitchFamily="50" charset="0"/>
              </a:rPr>
              <a:t>Se trabaja en el Sistema de Contabilidad y Presupuesto “SICOP”, que coordina la secretaria de Hacienda y Crédito Público, quien determina las herramientas para el ejercicio del recurso asignado a dicho programa,</a:t>
            </a:r>
          </a:p>
          <a:p>
            <a:pPr algn="just">
              <a:buFont typeface="Wingdings" panose="05000000000000000000" pitchFamily="2" charset="2"/>
              <a:buChar char="Ø"/>
            </a:pPr>
            <a:r>
              <a:rPr lang="es-MX" dirty="0">
                <a:latin typeface="Montserrat" panose="00000500000000000000" pitchFamily="50" charset="0"/>
              </a:rPr>
              <a:t>El área de recursos financieros de cada instancia ejecutora, se encarga de recopilar la información (facturación)y gestionar los trámites necesarios para su registro en el SICOP para el proceso de revisión,</a:t>
            </a:r>
          </a:p>
          <a:p>
            <a:pPr algn="just">
              <a:buFont typeface="Wingdings" panose="05000000000000000000" pitchFamily="2" charset="2"/>
              <a:buChar char="Ø"/>
            </a:pPr>
            <a:r>
              <a:rPr lang="es-MX" dirty="0">
                <a:latin typeface="Montserrat" panose="00000500000000000000" pitchFamily="50" charset="0"/>
              </a:rPr>
              <a:t>La Dirección de Financieros del TecNM, se encarga de realizar la revisión, si procede se genera una solicitud de pago al proveedor ante la SHCP,</a:t>
            </a:r>
          </a:p>
          <a:p>
            <a:pPr algn="just">
              <a:buFont typeface="Wingdings" panose="05000000000000000000" pitchFamily="2" charset="2"/>
              <a:buChar char="Ø"/>
            </a:pPr>
            <a:r>
              <a:rPr lang="es-MX" dirty="0">
                <a:latin typeface="Montserrat" panose="00000500000000000000" pitchFamily="50" charset="0"/>
              </a:rPr>
              <a:t>Derivado de lo anterior, la SHCP programa el pago al proveedor del servicio,</a:t>
            </a:r>
          </a:p>
          <a:p>
            <a:pPr algn="just">
              <a:buFont typeface="Wingdings" panose="05000000000000000000" pitchFamily="2" charset="2"/>
              <a:buChar char="Ø"/>
            </a:pPr>
            <a:r>
              <a:rPr lang="es-MX" dirty="0">
                <a:latin typeface="Montserrat" panose="00000500000000000000" pitchFamily="50" charset="0"/>
              </a:rPr>
              <a:t>Finalmente, se genera la Cuenta por Liquidar Certificada “</a:t>
            </a:r>
            <a:r>
              <a:rPr lang="es-MX" b="1" dirty="0">
                <a:latin typeface="Montserrat" panose="00000500000000000000" pitchFamily="50" charset="0"/>
              </a:rPr>
              <a:t>CLC</a:t>
            </a:r>
            <a:r>
              <a:rPr lang="es-MX" dirty="0">
                <a:latin typeface="Montserrat" panose="00000500000000000000" pitchFamily="50" charset="0"/>
              </a:rPr>
              <a:t>”, por la SHCP,</a:t>
            </a:r>
          </a:p>
          <a:p>
            <a:pPr algn="just">
              <a:buFont typeface="Wingdings" panose="05000000000000000000" pitchFamily="2" charset="2"/>
              <a:buChar char="Ø"/>
            </a:pPr>
            <a:r>
              <a:rPr lang="es-MX" dirty="0">
                <a:latin typeface="Montserrat" panose="00000500000000000000" pitchFamily="50" charset="0"/>
              </a:rPr>
              <a:t>La Dirección de Finanzas del TecNM, es la encargada de entregar a cada uno de los Institutos Tecnológicos beneficiados en dicho programa, las CLC, como comprobante del ejercicio de los recursos financieros ejecutados,</a:t>
            </a:r>
          </a:p>
          <a:p>
            <a:pPr algn="just">
              <a:buFont typeface="Wingdings" panose="05000000000000000000" pitchFamily="2" charset="2"/>
              <a:buChar char="Ø"/>
            </a:pPr>
            <a:r>
              <a:rPr lang="es-MX" dirty="0">
                <a:latin typeface="Montserrat" panose="00000500000000000000" pitchFamily="50" charset="0"/>
              </a:rPr>
              <a:t>Las áreas de recursos financieros de cada instituto tendrán la responsabilidad de proporcionales una copia a los responsables de contraloría social a fin de llevar a cabo el control de los recursos ejecutados de los apoyos asignados en dicho programa. </a:t>
            </a:r>
          </a:p>
          <a:p>
            <a:endParaRPr lang="es-MX" dirty="0"/>
          </a:p>
        </p:txBody>
      </p:sp>
    </p:spTree>
    <p:extLst>
      <p:ext uri="{BB962C8B-B14F-4D97-AF65-F5344CB8AC3E}">
        <p14:creationId xmlns:p14="http://schemas.microsoft.com/office/powerpoint/2010/main" val="41921401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2778</TotalTime>
  <Words>991</Words>
  <Application>Microsoft Office PowerPoint</Application>
  <PresentationFormat>Panorámica</PresentationFormat>
  <Paragraphs>63</Paragraphs>
  <Slides>10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Arial</vt:lpstr>
      <vt:lpstr>Calibri</vt:lpstr>
      <vt:lpstr>Calibri Light</vt:lpstr>
      <vt:lpstr>Montserrat</vt:lpstr>
      <vt:lpstr>Noto Sans</vt:lpstr>
      <vt:lpstr>Wingdings</vt:lpstr>
      <vt:lpstr>Tema de Office</vt:lpstr>
      <vt:lpstr>Presentación de PowerPoint</vt:lpstr>
      <vt:lpstr>Presentación de PowerPoint</vt:lpstr>
      <vt:lpstr>Objetivos del Programa:</vt:lpstr>
      <vt:lpstr> Orientación de los Estudios de Posgrado:  </vt:lpstr>
      <vt:lpstr> Estructura de los planes y programas de posgrado: </vt:lpstr>
      <vt:lpstr> Financiamiento de los programas de posgrado: </vt:lpstr>
      <vt:lpstr> Productos académicos y su propiedad:  </vt:lpstr>
      <vt:lpstr>Presentación de PowerPoint</vt:lpstr>
      <vt:lpstr> Sistema de Comprobación del Ejercicio Ejecutado de los Recursos Financieros del E010 :  </vt:lpstr>
      <vt:lpstr>Presentación de PowerPoint</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Hebert de Jesus Diaz Flores</dc:creator>
  <cp:lastModifiedBy>Ing. José Daniel Juárez Barajas</cp:lastModifiedBy>
  <cp:revision>220</cp:revision>
  <cp:lastPrinted>2017-06-07T19:12:57Z</cp:lastPrinted>
  <dcterms:created xsi:type="dcterms:W3CDTF">2017-06-02T18:07:42Z</dcterms:created>
  <dcterms:modified xsi:type="dcterms:W3CDTF">2025-07-15T22:55:28Z</dcterms:modified>
</cp:coreProperties>
</file>